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6" Type="http://schemas.openxmlformats.org/officeDocument/2006/relationships/image" Target="../media/image31.png"/><Relationship Id="rId17" Type="http://schemas.openxmlformats.org/officeDocument/2006/relationships/image" Target="../media/image32.png"/><Relationship Id="rId18" Type="http://schemas.openxmlformats.org/officeDocument/2006/relationships/image" Target="../media/image33.png"/><Relationship Id="rId19" Type="http://schemas.openxmlformats.org/officeDocument/2006/relationships/image" Target="../media/image34.png"/><Relationship Id="rId20" Type="http://schemas.openxmlformats.org/officeDocument/2006/relationships/image" Target="../media/image35.png"/><Relationship Id="rId21" Type="http://schemas.openxmlformats.org/officeDocument/2006/relationships/image" Target="../media/image36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png"/><Relationship Id="rId15" Type="http://schemas.openxmlformats.org/officeDocument/2006/relationships/image" Target="../media/image49.png"/><Relationship Id="rId16" Type="http://schemas.openxmlformats.org/officeDocument/2006/relationships/image" Target="../media/image50.png"/><Relationship Id="rId17" Type="http://schemas.openxmlformats.org/officeDocument/2006/relationships/image" Target="../media/image51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Relationship Id="rId11" Type="http://schemas.openxmlformats.org/officeDocument/2006/relationships/image" Target="../media/image60.png"/><Relationship Id="rId12" Type="http://schemas.openxmlformats.org/officeDocument/2006/relationships/image" Target="../media/image61.png"/><Relationship Id="rId13" Type="http://schemas.openxmlformats.org/officeDocument/2006/relationships/image" Target="../media/image6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Relationship Id="rId11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temp_slide_0_el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628650"/>
            <a:ext cx="9512200" cy="5600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24250" y="1778793"/>
            <a:ext cx="5143500" cy="1071562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ctr">
              <a:lnSpc>
                <a:spcPct val="106250"/>
              </a:lnSpc>
            </a:pPr>
            <a:r>
              <a:rPr sz="6750">
                <a:solidFill>
                  <a:srgbClr val="FFFFFF"/>
                </a:solidFill>
                <a:latin typeface="Palatino Linotype"/>
              </a:rPr>
              <a:t>Daily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5410200" y="2850356"/>
            <a:ext cx="23012400" cy="890587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sz="8250">
                <a:solidFill>
                  <a:srgbClr val="FFFFFF"/>
                </a:solidFill>
                <a:latin typeface="BBH Bartle"/>
              </a:rPr>
              <a:t>Internet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00200" y="3893343"/>
            <a:ext cx="8991600" cy="500062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ctr">
              <a:lnSpc>
                <a:spcPct val="106250"/>
              </a:lnSpc>
            </a:pPr>
            <a:r>
              <a:rPr sz="3150">
                <a:solidFill>
                  <a:srgbClr val="FFFFFF"/>
                </a:solidFill>
                <a:latin typeface="Palatino Linotype"/>
              </a:rPr>
              <a:t>Usage Analysis by Age Groups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42417" y="4774406"/>
            <a:ext cx="9707164" cy="2667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ctr">
              <a:lnSpc>
                <a:spcPct val="132222"/>
              </a:lnSpc>
            </a:pPr>
            <a:r>
              <a:rPr sz="1350">
                <a:solidFill>
                  <a:srgbClr val="FFFFFF">
                    <a:alpha val="70196"/>
                  </a:srgbClr>
                </a:solidFill>
                <a:latin typeface="Arial"/>
              </a:rPr>
              <a:t>Based on a MySQL and Excel dashboard analysis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42358" y="5117306"/>
            <a:ext cx="9707164" cy="2667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ctr">
              <a:lnSpc>
                <a:spcPct val="132222"/>
              </a:lnSpc>
            </a:pPr>
            <a:r>
              <a:rPr sz="1350">
                <a:solidFill>
                  <a:srgbClr val="FFFFFF">
                    <a:alpha val="70196"/>
                  </a:srgbClr>
                </a:solidFill>
                <a:latin typeface="Arial"/>
              </a:rPr>
              <a:t>Source: daily_internet_usage_by_age_groups (kaggle dataset)</a:t>
            </a:r>
          </a:p>
          <a:p>
            <a:pPr algn="ctr">
              <a:lnSpc>
                <a:spcPct val="132222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523875"/>
            <a:ext cx="11260632" cy="20955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3571"/>
              </a:lnSpc>
            </a:pPr>
            <a:r>
              <a:rPr sz="1050">
                <a:solidFill>
                  <a:srgbClr val="FFFFFF"/>
                </a:solidFill>
                <a:latin typeface="BBH Bartle"/>
              </a:rPr>
              <a:t>Devices &amp; Connectivity Insights</a:t>
            </a:r>
          </a:p>
        </p:txBody>
      </p:sp>
      <p:pic>
        <p:nvPicPr>
          <p:cNvPr id="3" name="Picture 2" descr="temp_slide_0_el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6150" y="171450"/>
            <a:ext cx="914400" cy="914400"/>
          </a:xfrm>
          <a:prstGeom prst="rect">
            <a:avLst/>
          </a:prstGeom>
        </p:spPr>
      </p:pic>
      <p:pic>
        <p:nvPicPr>
          <p:cNvPr id="4" name="Picture 3" descr="temp_icon_slide_0_el_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76412"/>
            <a:ext cx="238125" cy="190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9625" y="1719262"/>
            <a:ext cx="2628900" cy="3048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13333"/>
              </a:lnSpc>
            </a:pPr>
            <a:r>
              <a:rPr sz="1800" b="1">
                <a:solidFill>
                  <a:srgbClr val="FFFFFF"/>
                </a:solidFill>
                <a:latin typeface="Segoe UI"/>
              </a:rPr>
              <a:t>Connectivity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6750" y="2176462"/>
            <a:ext cx="8743950" cy="24765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8125"/>
              </a:lnSpc>
            </a:pPr>
            <a:r>
              <a:rPr sz="1200">
                <a:solidFill>
                  <a:srgbClr val="B0B0B0"/>
                </a:solidFill>
                <a:latin typeface="Arial"/>
              </a:rPr>
              <a:t>Mobile data usage relatively higher among (13–19) and (46–60).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6750" y="2538412"/>
            <a:ext cx="11391900" cy="24765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8125"/>
              </a:lnSpc>
            </a:pPr>
            <a:r>
              <a:rPr sz="1200">
                <a:solidFill>
                  <a:srgbClr val="B0B0B0"/>
                </a:solidFill>
                <a:latin typeface="Arial"/>
              </a:rPr>
              <a:t>Majority of age groups prefer WiFi over mobile data (home-based usage implication).</a:t>
            </a:r>
          </a:p>
        </p:txBody>
      </p:sp>
      <p:pic>
        <p:nvPicPr>
          <p:cNvPr id="8" name="Picture 7" descr="temp_slide_0_el_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" y="3071812"/>
            <a:ext cx="5989290" cy="476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1500" y="3405187"/>
            <a:ext cx="1581150" cy="3048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13333"/>
              </a:lnSpc>
            </a:pPr>
            <a:r>
              <a:rPr sz="1800" b="1">
                <a:solidFill>
                  <a:srgbClr val="FFFFFF"/>
                </a:solidFill>
                <a:latin typeface="Segoe UI"/>
              </a:rPr>
              <a:t>Devices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6750" y="3862387"/>
            <a:ext cx="7600950" cy="24765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8125"/>
              </a:lnSpc>
            </a:pPr>
            <a:r>
              <a:rPr sz="1200">
                <a:solidFill>
                  <a:srgbClr val="B0B0B0"/>
                </a:solidFill>
                <a:latin typeface="Arial"/>
              </a:rPr>
              <a:t>Tablet usage relatively higher among (13–19) and (46+).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6750" y="4224337"/>
            <a:ext cx="10172700" cy="24765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8125"/>
              </a:lnSpc>
            </a:pPr>
            <a:r>
              <a:rPr sz="1200">
                <a:solidFill>
                  <a:srgbClr val="B0B0B0"/>
                </a:solidFill>
                <a:latin typeface="Arial"/>
              </a:rPr>
              <a:t>Laptop usage peaks among (26–45) (professional/work-related alignment).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6750" y="4586287"/>
            <a:ext cx="5741640" cy="4953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8125"/>
              </a:lnSpc>
            </a:pPr>
            <a:r>
              <a:rPr sz="1200">
                <a:solidFill>
                  <a:srgbClr val="B0B0B0"/>
                </a:solidFill>
                <a:latin typeface="Arial"/>
              </a:rPr>
              <a:t>Mobile devices most preferred among (19–35) (mobile-centric campaign opportunity).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6750" y="5195887"/>
            <a:ext cx="10515600" cy="24765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8125"/>
              </a:lnSpc>
            </a:pPr>
            <a:r>
              <a:rPr sz="1200">
                <a:solidFill>
                  <a:srgbClr val="B0B0B0"/>
                </a:solidFill>
                <a:latin typeface="Arial"/>
              </a:rPr>
              <a:t>Pattern note: targeted device-based marketing could be effective by age group.</a:t>
            </a:r>
          </a:p>
        </p:txBody>
      </p:sp>
      <p:pic>
        <p:nvPicPr>
          <p:cNvPr id="14" name="Picture 13" descr="temp_slide_0_el_1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9840" y="1304925"/>
            <a:ext cx="5440709" cy="4552950"/>
          </a:xfrm>
          <a:prstGeom prst="rect">
            <a:avLst/>
          </a:prstGeom>
        </p:spPr>
      </p:pic>
      <p:pic>
        <p:nvPicPr>
          <p:cNvPr id="15" name="Picture 14" descr="temp_slide_0_el_1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5565" y="1390650"/>
            <a:ext cx="5269259" cy="43815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57200" y="6210300"/>
            <a:ext cx="5200650" cy="1905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1429"/>
              </a:lnSpc>
            </a:pPr>
            <a:r>
              <a:rPr sz="1050">
                <a:solidFill>
                  <a:srgbClr val="666666"/>
                </a:solidFill>
                <a:latin typeface="Arial"/>
              </a:rPr>
              <a:t>Daily Internet Usage Analysis by Age Groups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582400" y="6210300"/>
            <a:ext cx="320040" cy="1905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1429"/>
              </a:lnSpc>
            </a:pPr>
            <a:r>
              <a:rPr sz="1050">
                <a:solidFill>
                  <a:srgbClr val="666666"/>
                </a:solidFill>
                <a:latin typeface="Arial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bg_slide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2647950" y="1223962"/>
            <a:ext cx="17487900" cy="6858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sz="5400">
                <a:solidFill>
                  <a:srgbClr val="FFFFFF"/>
                </a:solidFill>
                <a:latin typeface="BBH Bartle"/>
              </a:rPr>
              <a:t>CONCLUSION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2366962"/>
            <a:ext cx="8534400" cy="619125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ctr">
              <a:lnSpc>
                <a:spcPct val="138125"/>
              </a:lnSpc>
            </a:pPr>
            <a:r>
              <a:rPr sz="1500">
                <a:solidFill>
                  <a:srgbClr val="B0B0B0"/>
                </a:solidFill>
                <a:latin typeface="Arial"/>
              </a:rPr>
              <a:t>This analysis examined daily internet usage across age groups through activity distribution, usage intensity, device preference, and connectivity type.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800" y="3214687"/>
            <a:ext cx="8534400" cy="619125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ctr">
              <a:lnSpc>
                <a:spcPct val="138125"/>
              </a:lnSpc>
            </a:pPr>
            <a:r>
              <a:rPr sz="1500">
                <a:solidFill>
                  <a:srgbClr val="B0B0B0"/>
                </a:solidFill>
                <a:latin typeface="Arial"/>
              </a:rPr>
              <a:t>Key conclusion: work/study is consistent; differences mainly appear in social/entertainment, total intensity, and device/connectivity choices.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800" y="4062412"/>
            <a:ext cx="8534400" cy="619125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ctr">
              <a:lnSpc>
                <a:spcPct val="138125"/>
              </a:lnSpc>
            </a:pPr>
            <a:r>
              <a:rPr sz="1500">
                <a:solidFill>
                  <a:srgbClr val="B0B0B0"/>
                </a:solidFill>
                <a:latin typeface="Arial"/>
              </a:rPr>
              <a:t>Working-age users (26–45) show higher overall and intensive usage; younger and older users show lighter and more selective patterns.</a:t>
            </a:r>
          </a:p>
        </p:txBody>
      </p:sp>
      <p:pic>
        <p:nvPicPr>
          <p:cNvPr id="7" name="Picture 6" descr="temp_slide_0_el_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518" y="5005387"/>
            <a:ext cx="914400" cy="91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28912" y="5329237"/>
            <a:ext cx="7210424" cy="2667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ctr">
              <a:lnSpc>
                <a:spcPct val="132222"/>
              </a:lnSpc>
            </a:pPr>
            <a:r>
              <a:rPr sz="1350">
                <a:solidFill>
                  <a:srgbClr val="FFFFFF"/>
                </a:solidFill>
                <a:latin typeface="Segoe UI"/>
              </a:rPr>
              <a:t>Daily Internet Usage Analysis by Age Groups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temp_icon_slide_0_el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0950" y="457200"/>
            <a:ext cx="323850" cy="2857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1624905"/>
            <a:ext cx="1028700" cy="3855839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7500"/>
              </a:lnSpc>
            </a:pPr>
            <a:r>
              <a:rPr sz="2700">
                <a:solidFill>
                  <a:srgbClr val="FFFFFF"/>
                </a:solidFill>
                <a:latin typeface="BBH Bartle"/>
              </a:rPr>
              <a:t>CONTENTS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66950" y="1666875"/>
            <a:ext cx="4038600" cy="3048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13333"/>
              </a:lnSpc>
            </a:pPr>
            <a:r>
              <a:rPr sz="1800">
                <a:solidFill>
                  <a:srgbClr val="FFFFFF"/>
                </a:solidFill>
                <a:latin typeface="Segoe UI"/>
              </a:rPr>
              <a:t>Executive Summary</a:t>
            </a:r>
          </a:p>
        </p:txBody>
      </p:sp>
      <p:pic>
        <p:nvPicPr>
          <p:cNvPr id="5" name="Picture 4" descr="temp_slide_0_el_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795462"/>
            <a:ext cx="6991350" cy="476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544300" y="1685925"/>
            <a:ext cx="411479" cy="2667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2222"/>
              </a:lnSpc>
            </a:pPr>
            <a:r>
              <a:rPr sz="1350">
                <a:solidFill>
                  <a:srgbClr val="999999"/>
                </a:solidFill>
                <a:latin typeface="Arial"/>
              </a:rPr>
              <a:t>03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66950" y="2162175"/>
            <a:ext cx="5600700" cy="3048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13333"/>
              </a:lnSpc>
            </a:pPr>
            <a:r>
              <a:rPr sz="1800">
                <a:solidFill>
                  <a:srgbClr val="FFFFFF"/>
                </a:solidFill>
                <a:latin typeface="Segoe UI"/>
              </a:rPr>
              <a:t>Problem &amp; Business Context</a:t>
            </a:r>
          </a:p>
        </p:txBody>
      </p:sp>
      <p:pic>
        <p:nvPicPr>
          <p:cNvPr id="8" name="Picture 7" descr="temp_slide_0_el_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50" y="2290762"/>
            <a:ext cx="6210300" cy="476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544300" y="2181225"/>
            <a:ext cx="411479" cy="2667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2222"/>
              </a:lnSpc>
            </a:pPr>
            <a:r>
              <a:rPr sz="1350">
                <a:solidFill>
                  <a:srgbClr val="999999"/>
                </a:solidFill>
                <a:latin typeface="Arial"/>
              </a:rPr>
              <a:t>04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66950" y="2657475"/>
            <a:ext cx="2933700" cy="3048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13333"/>
              </a:lnSpc>
            </a:pPr>
            <a:r>
              <a:rPr sz="1800">
                <a:solidFill>
                  <a:srgbClr val="FFFFFF"/>
                </a:solidFill>
                <a:latin typeface="Segoe UI"/>
              </a:rPr>
              <a:t>Dataset &amp; KPIs</a:t>
            </a:r>
          </a:p>
        </p:txBody>
      </p:sp>
      <p:pic>
        <p:nvPicPr>
          <p:cNvPr id="11" name="Picture 10" descr="temp_slide_0_el_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7150" y="2786062"/>
            <a:ext cx="7543800" cy="476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544300" y="2676525"/>
            <a:ext cx="411479" cy="2667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2222"/>
              </a:lnSpc>
            </a:pPr>
            <a:r>
              <a:rPr sz="1350">
                <a:solidFill>
                  <a:srgbClr val="999999"/>
                </a:solidFill>
                <a:latin typeface="Arial"/>
              </a:rPr>
              <a:t>05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50" y="3152775"/>
            <a:ext cx="3486150" cy="3048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13333"/>
              </a:lnSpc>
            </a:pPr>
            <a:r>
              <a:rPr sz="1800">
                <a:solidFill>
                  <a:srgbClr val="FFFFFF"/>
                </a:solidFill>
                <a:latin typeface="Segoe UI"/>
              </a:rPr>
              <a:t>Method / Process</a:t>
            </a:r>
          </a:p>
        </p:txBody>
      </p:sp>
      <p:pic>
        <p:nvPicPr>
          <p:cNvPr id="14" name="Picture 13" descr="temp_slide_0_el_1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3375" y="3281362"/>
            <a:ext cx="7267575" cy="476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1544300" y="3171825"/>
            <a:ext cx="411479" cy="2667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2222"/>
              </a:lnSpc>
            </a:pPr>
            <a:r>
              <a:rPr sz="1350">
                <a:solidFill>
                  <a:srgbClr val="999999"/>
                </a:solidFill>
                <a:latin typeface="Arial"/>
              </a:rPr>
              <a:t>07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66950" y="3648075"/>
            <a:ext cx="7639050" cy="3048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13333"/>
              </a:lnSpc>
            </a:pPr>
            <a:r>
              <a:rPr sz="1800">
                <a:solidFill>
                  <a:srgbClr val="FFFFFF"/>
                </a:solidFill>
                <a:latin typeface="Segoe UI"/>
              </a:rPr>
              <a:t>Key Insights (Activities &amp; Screen Time)</a:t>
            </a:r>
          </a:p>
        </p:txBody>
      </p:sp>
      <p:pic>
        <p:nvPicPr>
          <p:cNvPr id="17" name="Picture 16" descr="temp_slide_0_el_15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9825" y="3776662"/>
            <a:ext cx="5191125" cy="4762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1544300" y="3667125"/>
            <a:ext cx="411479" cy="2667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2222"/>
              </a:lnSpc>
            </a:pPr>
            <a:r>
              <a:rPr sz="1350">
                <a:solidFill>
                  <a:srgbClr val="999999"/>
                </a:solidFill>
                <a:latin typeface="Arial"/>
              </a:rPr>
              <a:t>08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66950" y="4143375"/>
            <a:ext cx="5829300" cy="3048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13333"/>
              </a:lnSpc>
            </a:pPr>
            <a:r>
              <a:rPr sz="1800">
                <a:solidFill>
                  <a:srgbClr val="FFFFFF"/>
                </a:solidFill>
                <a:latin typeface="Segoe UI"/>
              </a:rPr>
              <a:t>Key Insights (Usage Intensity)</a:t>
            </a:r>
          </a:p>
        </p:txBody>
      </p:sp>
      <p:pic>
        <p:nvPicPr>
          <p:cNvPr id="20" name="Picture 19" descr="temp_slide_0_el_1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4950" y="4271962"/>
            <a:ext cx="6096000" cy="4762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544300" y="4162425"/>
            <a:ext cx="411479" cy="2667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2222"/>
              </a:lnSpc>
            </a:pPr>
            <a:r>
              <a:rPr sz="1350">
                <a:solidFill>
                  <a:srgbClr val="999999"/>
                </a:solidFill>
                <a:latin typeface="Arial"/>
              </a:rPr>
              <a:t>09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66950" y="4638675"/>
            <a:ext cx="7353300" cy="3048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13333"/>
              </a:lnSpc>
            </a:pPr>
            <a:r>
              <a:rPr sz="1800">
                <a:solidFill>
                  <a:srgbClr val="FFFFFF"/>
                </a:solidFill>
                <a:latin typeface="Segoe UI"/>
              </a:rPr>
              <a:t>Key Insights (Devices &amp; Connectivity)</a:t>
            </a:r>
          </a:p>
        </p:txBody>
      </p:sp>
      <p:pic>
        <p:nvPicPr>
          <p:cNvPr id="23" name="Picture 22" descr="temp_slide_0_el_2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76950" y="4767262"/>
            <a:ext cx="5334000" cy="4762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544300" y="4657725"/>
            <a:ext cx="411479" cy="2667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2222"/>
              </a:lnSpc>
            </a:pPr>
            <a:r>
              <a:rPr sz="1350">
                <a:solidFill>
                  <a:srgbClr val="999999"/>
                </a:solidFill>
                <a:latin typeface="Arial"/>
              </a:rPr>
              <a:t>10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66950" y="5133975"/>
            <a:ext cx="2152650" cy="3048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13333"/>
              </a:lnSpc>
            </a:pPr>
            <a:r>
              <a:rPr sz="1800">
                <a:solidFill>
                  <a:srgbClr val="FFFFFF"/>
                </a:solidFill>
                <a:latin typeface="Segoe UI"/>
              </a:rPr>
              <a:t>Conclusion</a:t>
            </a:r>
          </a:p>
        </p:txBody>
      </p:sp>
      <p:pic>
        <p:nvPicPr>
          <p:cNvPr id="26" name="Picture 25" descr="temp_slide_0_el_24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76625" y="5262562"/>
            <a:ext cx="7934325" cy="4762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1544300" y="5153025"/>
            <a:ext cx="411479" cy="2667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2222"/>
              </a:lnSpc>
            </a:pPr>
            <a:r>
              <a:rPr sz="1350">
                <a:solidFill>
                  <a:srgbClr val="999999"/>
                </a:solidFill>
                <a:latin typeface="Arial"/>
              </a:rPr>
              <a:t>11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582400" y="6210300"/>
            <a:ext cx="320040" cy="1905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1429"/>
              </a:lnSpc>
            </a:pPr>
            <a:r>
              <a:rPr sz="1050">
                <a:solidFill>
                  <a:srgbClr val="666666"/>
                </a:solidFill>
                <a:latin typeface="Arial"/>
              </a:rPr>
              <a:t>02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523875"/>
            <a:ext cx="6318944" cy="20955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3571"/>
              </a:lnSpc>
            </a:pPr>
            <a:r>
              <a:rPr sz="1050">
                <a:solidFill>
                  <a:srgbClr val="FFFFFF"/>
                </a:solidFill>
                <a:latin typeface="BBH Bartle"/>
              </a:rPr>
              <a:t>Executive Summary</a:t>
            </a:r>
          </a:p>
        </p:txBody>
      </p:sp>
      <p:pic>
        <p:nvPicPr>
          <p:cNvPr id="3" name="Picture 2" descr="temp_slide_0_el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6150" y="171450"/>
            <a:ext cx="914400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943397"/>
            <a:ext cx="12640270" cy="398115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93500"/>
              </a:lnSpc>
            </a:pPr>
            <a:r>
              <a:rPr sz="2850" b="1">
                <a:solidFill>
                  <a:srgbClr val="FFFFFF"/>
                </a:solidFill>
                <a:latin typeface="Segoe UI"/>
              </a:rPr>
              <a:t>What the analysis shows </a:t>
            </a:r>
            <a:r>
              <a:rPr sz="2850">
                <a:solidFill>
                  <a:srgbClr val="666666"/>
                </a:solidFill>
                <a:latin typeface="Segoe UI"/>
              </a:rPr>
              <a:t>(by age)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2608212"/>
            <a:ext cx="6320135" cy="5715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6" name="Connector 5"/>
          <p:cNvCxnSpPr/>
          <p:nvPr/>
        </p:nvCxnSpPr>
        <p:spPr>
          <a:xfrm>
            <a:off x="457200" y="2608212"/>
            <a:ext cx="0" cy="5715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4850" y="2608212"/>
            <a:ext cx="6072485" cy="5715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7500"/>
              </a:lnSpc>
            </a:pPr>
            <a:r>
              <a:rPr sz="1500">
                <a:solidFill>
                  <a:srgbClr val="FFFFFF"/>
                </a:solidFill>
                <a:latin typeface="Arial"/>
              </a:rPr>
              <a:t>Daily internet behavior varies mainly by age and lifestyle; working-age users (26–45) show the highest overall and intensive usage.</a:t>
            </a:r>
          </a:p>
        </p:txBody>
      </p:sp>
      <p:sp>
        <p:nvSpPr>
          <p:cNvPr id="8" name="Oval 7"/>
          <p:cNvSpPr/>
          <p:nvPr/>
        </p:nvSpPr>
        <p:spPr>
          <a:xfrm>
            <a:off x="457200" y="3541662"/>
            <a:ext cx="57150" cy="571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66750" y="3446412"/>
            <a:ext cx="8172450" cy="263128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8125"/>
              </a:lnSpc>
            </a:pPr>
            <a:r>
              <a:rPr sz="1275">
                <a:solidFill>
                  <a:srgbClr val="B0B0B0"/>
                </a:solidFill>
                <a:latin typeface="Arial"/>
              </a:rPr>
              <a:t>Work/study time stays ~4 hours/day across age groups.</a:t>
            </a:r>
          </a:p>
        </p:txBody>
      </p:sp>
      <p:sp>
        <p:nvSpPr>
          <p:cNvPr id="10" name="Oval 9"/>
          <p:cNvSpPr/>
          <p:nvPr/>
        </p:nvSpPr>
        <p:spPr>
          <a:xfrm>
            <a:off x="457200" y="3957191"/>
            <a:ext cx="57150" cy="571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66750" y="3861941"/>
            <a:ext cx="9391650" cy="263128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8125"/>
              </a:lnSpc>
            </a:pPr>
            <a:r>
              <a:rPr sz="1275">
                <a:solidFill>
                  <a:srgbClr val="B0B0B0"/>
                </a:solidFill>
                <a:latin typeface="Arial"/>
              </a:rPr>
              <a:t>Younger users (13–25) spend slightly more time on social media.</a:t>
            </a:r>
          </a:p>
        </p:txBody>
      </p:sp>
      <p:sp>
        <p:nvSpPr>
          <p:cNvPr id="12" name="Oval 11"/>
          <p:cNvSpPr/>
          <p:nvPr/>
        </p:nvSpPr>
        <p:spPr>
          <a:xfrm>
            <a:off x="457200" y="4372719"/>
            <a:ext cx="57150" cy="571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666750" y="4277469"/>
            <a:ext cx="5410200" cy="263128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8125"/>
              </a:lnSpc>
            </a:pPr>
            <a:r>
              <a:rPr sz="1275">
                <a:solidFill>
                  <a:srgbClr val="B0B0B0"/>
                </a:solidFill>
                <a:latin typeface="Arial"/>
              </a:rPr>
              <a:t>Entertainment declines for 60+ users.</a:t>
            </a:r>
          </a:p>
        </p:txBody>
      </p:sp>
      <p:sp>
        <p:nvSpPr>
          <p:cNvPr id="14" name="Oval 13"/>
          <p:cNvSpPr/>
          <p:nvPr/>
        </p:nvSpPr>
        <p:spPr>
          <a:xfrm>
            <a:off x="457200" y="4788247"/>
            <a:ext cx="57150" cy="571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666750" y="4692997"/>
            <a:ext cx="6110585" cy="526256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8125"/>
              </a:lnSpc>
            </a:pPr>
            <a:r>
              <a:rPr sz="1275">
                <a:solidFill>
                  <a:srgbClr val="B0B0B0"/>
                </a:solidFill>
                <a:latin typeface="Arial"/>
              </a:rPr>
              <a:t>Device &amp; connectivity preferences differ by age (mobile/laptop/tablet; WiFi vs mobile data).</a:t>
            </a:r>
          </a:p>
        </p:txBody>
      </p:sp>
      <p:pic>
        <p:nvPicPr>
          <p:cNvPr id="16" name="Picture 15" descr="temp_slide_0_el_1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585" y="1031081"/>
            <a:ext cx="5147964" cy="510063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498753" y="1631156"/>
            <a:ext cx="7895628" cy="28575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ctr">
              <a:lnSpc>
                <a:spcPct val="127500"/>
              </a:lnSpc>
            </a:pPr>
            <a:r>
              <a:rPr sz="1500" b="1">
                <a:solidFill>
                  <a:srgbClr val="FFFFFF"/>
                </a:solidFill>
                <a:latin typeface="Segoe UI"/>
              </a:rPr>
              <a:t>Usage Intensity Distribution</a:t>
            </a:r>
          </a:p>
        </p:txBody>
      </p:sp>
      <p:pic>
        <p:nvPicPr>
          <p:cNvPr id="18" name="Picture 17" descr="temp_slide_0_el_1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6817" y="1859756"/>
            <a:ext cx="3619500" cy="36195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498753" y="5345906"/>
            <a:ext cx="7895628" cy="185737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ctr">
              <a:lnSpc>
                <a:spcPct val="127500"/>
              </a:lnSpc>
            </a:pPr>
            <a:r>
              <a:rPr sz="975" i="1">
                <a:solidFill>
                  <a:srgbClr val="666666"/>
                </a:solidFill>
                <a:latin typeface="Arial"/>
              </a:rPr>
              <a:t>Moderate users form the largest segment across all age groups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7200" y="6210300"/>
            <a:ext cx="5200650" cy="1905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1429"/>
              </a:lnSpc>
            </a:pPr>
            <a:r>
              <a:rPr sz="1050">
                <a:solidFill>
                  <a:srgbClr val="666666"/>
                </a:solidFill>
                <a:latin typeface="Arial"/>
              </a:rPr>
              <a:t>Daily Internet Usage Analysis by Age Groups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582400" y="6210300"/>
            <a:ext cx="320040" cy="1905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1429"/>
              </a:lnSpc>
            </a:pPr>
            <a:r>
              <a:rPr sz="1050">
                <a:solidFill>
                  <a:srgbClr val="666666"/>
                </a:solidFill>
                <a:latin typeface="Arial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523875"/>
            <a:ext cx="12851308" cy="20955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3571"/>
              </a:lnSpc>
            </a:pPr>
            <a:r>
              <a:rPr sz="1050">
                <a:solidFill>
                  <a:srgbClr val="FFFFFF"/>
                </a:solidFill>
                <a:latin typeface="BBH Bartle"/>
              </a:rPr>
              <a:t>Problem Statement &amp; Business Context</a:t>
            </a:r>
          </a:p>
        </p:txBody>
      </p:sp>
      <p:pic>
        <p:nvPicPr>
          <p:cNvPr id="3" name="Picture 2" descr="temp_slide_0_el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6150" y="171450"/>
            <a:ext cx="914400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04900"/>
            <a:ext cx="22555200" cy="439935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93500"/>
              </a:lnSpc>
            </a:pPr>
            <a:r>
              <a:rPr sz="3150" b="1">
                <a:solidFill>
                  <a:srgbClr val="FFFFFF"/>
                </a:solidFill>
                <a:latin typeface="Segoe UI"/>
              </a:rPr>
              <a:t>Business problem and value</a:t>
            </a:r>
          </a:p>
        </p:txBody>
      </p:sp>
      <p:pic>
        <p:nvPicPr>
          <p:cNvPr id="5" name="Picture 4" descr="temp_slide_0_el_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1649610"/>
            <a:ext cx="952500" cy="952500"/>
          </a:xfrm>
          <a:prstGeom prst="rect">
            <a:avLst/>
          </a:prstGeom>
        </p:spPr>
      </p:pic>
      <p:pic>
        <p:nvPicPr>
          <p:cNvPr id="6" name="Picture 5" descr="temp_icon_slide_0_el_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75" y="2040135"/>
            <a:ext cx="171450" cy="171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2500" y="1925835"/>
            <a:ext cx="4686300" cy="40005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7500"/>
              </a:lnSpc>
            </a:pPr>
            <a:r>
              <a:rPr sz="2100">
                <a:solidFill>
                  <a:srgbClr val="FFFFFF"/>
                </a:solidFill>
                <a:latin typeface="Segoe UI"/>
              </a:rPr>
              <a:t>Problem Statement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2630685"/>
            <a:ext cx="5410200" cy="15835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9" name="Connector 8"/>
          <p:cNvCxnSpPr/>
          <p:nvPr/>
        </p:nvCxnSpPr>
        <p:spPr>
          <a:xfrm>
            <a:off x="457200" y="2630685"/>
            <a:ext cx="0" cy="1583531"/>
          </a:xfrm>
          <a:prstGeom prst="line">
            <a:avLst/>
          </a:prstGeom>
          <a:ln w="9525">
            <a:solidFill>
              <a:srgbClr val="33333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619125" y="2725935"/>
            <a:ext cx="57150" cy="571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90575" y="2630685"/>
            <a:ext cx="5076825" cy="835818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8125"/>
              </a:lnSpc>
            </a:pPr>
            <a:r>
              <a:rPr sz="1350">
                <a:solidFill>
                  <a:srgbClr val="B0B0B0"/>
                </a:solidFill>
                <a:latin typeface="Arial"/>
              </a:rPr>
              <a:t>Analyze daily internet usage patterns across age groups to understand differences in device type, internet connection type, and activity categories (social media, work/study, entertainment).</a:t>
            </a:r>
          </a:p>
        </p:txBody>
      </p:sp>
      <p:sp>
        <p:nvSpPr>
          <p:cNvPr id="12" name="Oval 11"/>
          <p:cNvSpPr/>
          <p:nvPr/>
        </p:nvSpPr>
        <p:spPr>
          <a:xfrm>
            <a:off x="619125" y="3752254"/>
            <a:ext cx="57150" cy="571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790575" y="3657004"/>
            <a:ext cx="5076825" cy="557212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8125"/>
              </a:lnSpc>
            </a:pPr>
            <a:r>
              <a:rPr sz="1350">
                <a:solidFill>
                  <a:srgbClr val="B0B0B0"/>
                </a:solidFill>
                <a:latin typeface="Arial"/>
              </a:rPr>
              <a:t>Derive insights to help telecom companies and digital platforms optimize services and plans.</a:t>
            </a:r>
          </a:p>
        </p:txBody>
      </p:sp>
      <p:pic>
        <p:nvPicPr>
          <p:cNvPr id="14" name="Picture 13" descr="temp_slide_0_el_1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850" y="1849635"/>
            <a:ext cx="923627" cy="952500"/>
          </a:xfrm>
          <a:prstGeom prst="rect">
            <a:avLst/>
          </a:prstGeom>
        </p:spPr>
      </p:pic>
      <p:pic>
        <p:nvPicPr>
          <p:cNvPr id="15" name="Picture 14" descr="temp_icon_slide_0_el_1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4938" y="2240160"/>
            <a:ext cx="171450" cy="1714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791027" y="1925835"/>
            <a:ext cx="4943772" cy="8001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7500"/>
              </a:lnSpc>
            </a:pPr>
            <a:r>
              <a:rPr sz="2100">
                <a:solidFill>
                  <a:srgbClr val="FFFFFF"/>
                </a:solidFill>
                <a:latin typeface="Segoe UI"/>
              </a:rPr>
              <a:t>Why This Problem Matters (Business Context)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324600" y="3030735"/>
            <a:ext cx="5410200" cy="16859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18" name="Connector 17"/>
          <p:cNvCxnSpPr/>
          <p:nvPr/>
        </p:nvCxnSpPr>
        <p:spPr>
          <a:xfrm>
            <a:off x="6324600" y="3030735"/>
            <a:ext cx="0" cy="1685925"/>
          </a:xfrm>
          <a:prstGeom prst="line">
            <a:avLst/>
          </a:prstGeom>
          <a:ln w="9525">
            <a:solidFill>
              <a:srgbClr val="33333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6486525" y="3125985"/>
            <a:ext cx="57150" cy="571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6657975" y="3030735"/>
            <a:ext cx="4610100" cy="278606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8125"/>
              </a:lnSpc>
            </a:pPr>
            <a:r>
              <a:rPr sz="1350">
                <a:solidFill>
                  <a:srgbClr val="B0B0B0"/>
                </a:solidFill>
                <a:latin typeface="Arial"/>
              </a:rPr>
              <a:t>Design age-specific data plans</a:t>
            </a:r>
          </a:p>
        </p:txBody>
      </p:sp>
      <p:sp>
        <p:nvSpPr>
          <p:cNvPr id="21" name="Oval 20"/>
          <p:cNvSpPr/>
          <p:nvPr/>
        </p:nvSpPr>
        <p:spPr>
          <a:xfrm>
            <a:off x="6486525" y="3595092"/>
            <a:ext cx="57150" cy="571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657975" y="3499842"/>
            <a:ext cx="6953250" cy="278606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8125"/>
              </a:lnSpc>
            </a:pPr>
            <a:r>
              <a:rPr sz="1350">
                <a:solidFill>
                  <a:srgbClr val="B0B0B0"/>
                </a:solidFill>
                <a:latin typeface="Arial"/>
              </a:rPr>
              <a:t>Optimize network usage (WiFi vs Mobile Data)</a:t>
            </a:r>
          </a:p>
        </p:txBody>
      </p:sp>
      <p:sp>
        <p:nvSpPr>
          <p:cNvPr id="23" name="Oval 22"/>
          <p:cNvSpPr/>
          <p:nvPr/>
        </p:nvSpPr>
        <p:spPr>
          <a:xfrm>
            <a:off x="6486525" y="4064198"/>
            <a:ext cx="57150" cy="571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6657975" y="3968948"/>
            <a:ext cx="8515350" cy="278606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8125"/>
              </a:lnSpc>
            </a:pPr>
            <a:r>
              <a:rPr sz="1350">
                <a:solidFill>
                  <a:srgbClr val="B0B0B0"/>
                </a:solidFill>
                <a:latin typeface="Arial"/>
              </a:rPr>
              <a:t>Target users with relevant content and pricing strategies</a:t>
            </a:r>
          </a:p>
        </p:txBody>
      </p:sp>
      <p:sp>
        <p:nvSpPr>
          <p:cNvPr id="25" name="Oval 24"/>
          <p:cNvSpPr/>
          <p:nvPr/>
        </p:nvSpPr>
        <p:spPr>
          <a:xfrm>
            <a:off x="6486525" y="4533304"/>
            <a:ext cx="57150" cy="571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6657975" y="4438054"/>
            <a:ext cx="8020050" cy="278606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8125"/>
              </a:lnSpc>
            </a:pPr>
            <a:r>
              <a:rPr sz="1350">
                <a:solidFill>
                  <a:srgbClr val="B0B0B0"/>
                </a:solidFill>
                <a:latin typeface="Arial"/>
              </a:rPr>
              <a:t>Link to outcomes: revenue and customer satisfaction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57200" y="6210300"/>
            <a:ext cx="5200650" cy="1905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1429"/>
              </a:lnSpc>
            </a:pPr>
            <a:r>
              <a:rPr sz="1050">
                <a:solidFill>
                  <a:srgbClr val="666666"/>
                </a:solidFill>
                <a:latin typeface="Arial"/>
              </a:rPr>
              <a:t>Daily Internet Usage Analysis by Age Groups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582400" y="6210300"/>
            <a:ext cx="320040" cy="1905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1429"/>
              </a:lnSpc>
            </a:pPr>
            <a:r>
              <a:rPr sz="1050">
                <a:solidFill>
                  <a:srgbClr val="666666"/>
                </a:solidFill>
                <a:latin typeface="Arial"/>
              </a:rPr>
              <a:t>04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523875"/>
            <a:ext cx="2547044" cy="20955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3571"/>
              </a:lnSpc>
            </a:pPr>
            <a:r>
              <a:rPr sz="1050">
                <a:solidFill>
                  <a:srgbClr val="FFFFFF"/>
                </a:solidFill>
                <a:latin typeface="BBH Bartle"/>
              </a:rPr>
              <a:t>Dataset</a:t>
            </a:r>
          </a:p>
        </p:txBody>
      </p:sp>
      <p:pic>
        <p:nvPicPr>
          <p:cNvPr id="3" name="Picture 2" descr="temp_slide_0_el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6150" y="171450"/>
            <a:ext cx="914400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00137"/>
            <a:ext cx="13253144" cy="314325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93500"/>
              </a:lnSpc>
            </a:pPr>
            <a:r>
              <a:rPr sz="2250" b="1">
                <a:solidFill>
                  <a:srgbClr val="FFFFFF"/>
                </a:solidFill>
                <a:latin typeface="Segoe UI"/>
              </a:rPr>
              <a:t>Dataset used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1566862"/>
            <a:ext cx="6626572" cy="56197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6" name="Connector 5"/>
          <p:cNvCxnSpPr/>
          <p:nvPr/>
        </p:nvCxnSpPr>
        <p:spPr>
          <a:xfrm>
            <a:off x="457200" y="1566862"/>
            <a:ext cx="0" cy="561975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emp_icon_slide_0_el_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1609725"/>
            <a:ext cx="219075" cy="171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00125" y="1566862"/>
            <a:ext cx="2343150" cy="257175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7500"/>
              </a:lnSpc>
            </a:pPr>
            <a:r>
              <a:rPr sz="1350">
                <a:solidFill>
                  <a:srgbClr val="FFFFFF"/>
                </a:solidFill>
                <a:latin typeface="Segoe UI"/>
              </a:rPr>
              <a:t>Dataset Source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4850" y="1900237"/>
            <a:ext cx="12757844" cy="2286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7500"/>
              </a:lnSpc>
            </a:pPr>
            <a:r>
              <a:rPr sz="1200">
                <a:solidFill>
                  <a:srgbClr val="B0B0B0"/>
                </a:solidFill>
                <a:latin typeface="Arial"/>
              </a:rPr>
              <a:t>https://www.kaggle.com/datasets/jayjoshi37/daily-internet-usage-statistics-by-age-group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2281237"/>
            <a:ext cx="13253144" cy="257175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7500"/>
              </a:lnSpc>
            </a:pPr>
            <a:r>
              <a:rPr sz="1350">
                <a:solidFill>
                  <a:srgbClr val="FFFFFF"/>
                </a:solidFill>
                <a:latin typeface="Segoe UI"/>
              </a:rPr>
              <a:t>Data focus (as analyzed)</a:t>
            </a:r>
          </a:p>
        </p:txBody>
      </p:sp>
      <p:pic>
        <p:nvPicPr>
          <p:cNvPr id="11" name="Picture 10" descr="temp_slide_0_el_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" y="2405062"/>
            <a:ext cx="7198072" cy="1123950"/>
          </a:xfrm>
          <a:prstGeom prst="rect">
            <a:avLst/>
          </a:prstGeom>
        </p:spPr>
      </p:pic>
      <p:pic>
        <p:nvPicPr>
          <p:cNvPr id="12" name="Picture 11" descr="temp_slide_0_el_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75" y="2490787"/>
            <a:ext cx="952500" cy="952500"/>
          </a:xfrm>
          <a:prstGeom prst="rect">
            <a:avLst/>
          </a:prstGeom>
        </p:spPr>
      </p:pic>
      <p:pic>
        <p:nvPicPr>
          <p:cNvPr id="13" name="Picture 12" descr="temp_icon_slide_0_el_1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2900362"/>
            <a:ext cx="171450" cy="1333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00125" y="2852737"/>
            <a:ext cx="1524000" cy="2286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7500"/>
              </a:lnSpc>
            </a:pPr>
            <a:r>
              <a:rPr sz="1200">
                <a:solidFill>
                  <a:srgbClr val="B0B0B0"/>
                </a:solidFill>
                <a:latin typeface="Arial"/>
              </a:rPr>
              <a:t>Age groups</a:t>
            </a:r>
          </a:p>
        </p:txBody>
      </p:sp>
      <p:pic>
        <p:nvPicPr>
          <p:cNvPr id="15" name="Picture 14" descr="temp_slide_0_el_1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450" y="3071812"/>
            <a:ext cx="7198072" cy="1123950"/>
          </a:xfrm>
          <a:prstGeom prst="rect">
            <a:avLst/>
          </a:prstGeom>
        </p:spPr>
      </p:pic>
      <p:pic>
        <p:nvPicPr>
          <p:cNvPr id="16" name="Picture 15" descr="temp_slide_0_el_13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175" y="3157537"/>
            <a:ext cx="952500" cy="952500"/>
          </a:xfrm>
          <a:prstGeom prst="rect">
            <a:avLst/>
          </a:prstGeom>
        </p:spPr>
      </p:pic>
      <p:pic>
        <p:nvPicPr>
          <p:cNvPr id="17" name="Picture 16" descr="temp_icon_slide_0_el_14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750" y="3567112"/>
            <a:ext cx="133350" cy="1333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00125" y="3519487"/>
            <a:ext cx="9258300" cy="2286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7500"/>
              </a:lnSpc>
            </a:pPr>
            <a:r>
              <a:rPr sz="1200">
                <a:solidFill>
                  <a:srgbClr val="B0B0B0"/>
                </a:solidFill>
                <a:latin typeface="Arial"/>
              </a:rPr>
              <a:t>Daily usage by activity category (social / work-study / entertainment)</a:t>
            </a:r>
          </a:p>
        </p:txBody>
      </p:sp>
      <p:pic>
        <p:nvPicPr>
          <p:cNvPr id="19" name="Picture 18" descr="temp_slide_0_el_1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450" y="3738562"/>
            <a:ext cx="7198072" cy="1123950"/>
          </a:xfrm>
          <a:prstGeom prst="rect">
            <a:avLst/>
          </a:prstGeom>
        </p:spPr>
      </p:pic>
      <p:pic>
        <p:nvPicPr>
          <p:cNvPr id="20" name="Picture 19" descr="temp_slide_0_el_17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7175" y="3824287"/>
            <a:ext cx="952500" cy="952500"/>
          </a:xfrm>
          <a:prstGeom prst="rect">
            <a:avLst/>
          </a:prstGeom>
        </p:spPr>
      </p:pic>
      <p:pic>
        <p:nvPicPr>
          <p:cNvPr id="21" name="Picture 20" descr="temp_icon_slide_0_el_1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7225" y="4233862"/>
            <a:ext cx="152400" cy="13335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00125" y="4186237"/>
            <a:ext cx="6972300" cy="2286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7500"/>
              </a:lnSpc>
            </a:pPr>
            <a:r>
              <a:rPr sz="1200">
                <a:solidFill>
                  <a:srgbClr val="B0B0B0"/>
                </a:solidFill>
                <a:latin typeface="Arial"/>
              </a:rPr>
              <a:t>Usage intensity segments (light / moderate / heavy)</a:t>
            </a:r>
          </a:p>
        </p:txBody>
      </p:sp>
      <p:pic>
        <p:nvPicPr>
          <p:cNvPr id="23" name="Picture 22" descr="temp_slide_0_el_20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1450" y="4405312"/>
            <a:ext cx="7198072" cy="1123950"/>
          </a:xfrm>
          <a:prstGeom prst="rect">
            <a:avLst/>
          </a:prstGeom>
        </p:spPr>
      </p:pic>
      <p:pic>
        <p:nvPicPr>
          <p:cNvPr id="24" name="Picture 23" descr="temp_slide_0_el_21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7175" y="4491037"/>
            <a:ext cx="952500" cy="952500"/>
          </a:xfrm>
          <a:prstGeom prst="rect">
            <a:avLst/>
          </a:prstGeom>
        </p:spPr>
      </p:pic>
      <p:pic>
        <p:nvPicPr>
          <p:cNvPr id="25" name="Picture 24" descr="temp_icon_slide_0_el_22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1037" y="4900612"/>
            <a:ext cx="104775" cy="13335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000125" y="4852987"/>
            <a:ext cx="5772150" cy="2286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7500"/>
              </a:lnSpc>
            </a:pPr>
            <a:r>
              <a:rPr sz="1200">
                <a:solidFill>
                  <a:srgbClr val="B0B0B0"/>
                </a:solidFill>
                <a:latin typeface="Arial"/>
              </a:rPr>
              <a:t>Device preference (mobile / laptop / tablet)</a:t>
            </a:r>
          </a:p>
        </p:txBody>
      </p:sp>
      <p:pic>
        <p:nvPicPr>
          <p:cNvPr id="27" name="Picture 26" descr="temp_slide_0_el_24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1450" y="5072062"/>
            <a:ext cx="7198072" cy="1123950"/>
          </a:xfrm>
          <a:prstGeom prst="rect">
            <a:avLst/>
          </a:prstGeom>
        </p:spPr>
      </p:pic>
      <p:pic>
        <p:nvPicPr>
          <p:cNvPr id="28" name="Picture 27" descr="temp_slide_0_el_25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7175" y="5157787"/>
            <a:ext cx="952500" cy="952500"/>
          </a:xfrm>
          <a:prstGeom prst="rect">
            <a:avLst/>
          </a:prstGeom>
        </p:spPr>
      </p:pic>
      <p:pic>
        <p:nvPicPr>
          <p:cNvPr id="29" name="Picture 28" descr="temp_icon_slide_0_el_2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7700" y="5567362"/>
            <a:ext cx="171450" cy="13335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000125" y="5519737"/>
            <a:ext cx="5067300" cy="2286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7500"/>
              </a:lnSpc>
            </a:pPr>
            <a:r>
              <a:rPr sz="1200">
                <a:solidFill>
                  <a:srgbClr val="B0B0B0"/>
                </a:solidFill>
                <a:latin typeface="Arial"/>
              </a:rPr>
              <a:t>Connectivity type (WiFi / mobile data)</a:t>
            </a:r>
          </a:p>
        </p:txBody>
      </p:sp>
      <p:pic>
        <p:nvPicPr>
          <p:cNvPr id="31" name="Picture 30" descr="temp_slide_0_el_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55222" y="1504950"/>
            <a:ext cx="4765327" cy="4000500"/>
          </a:xfrm>
          <a:prstGeom prst="rect">
            <a:avLst/>
          </a:prstGeom>
        </p:spPr>
      </p:pic>
      <p:pic>
        <p:nvPicPr>
          <p:cNvPr id="32" name="Picture 31" descr="temp_slide_0_el_29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742461" y="2457450"/>
            <a:ext cx="1790700" cy="1790700"/>
          </a:xfrm>
          <a:prstGeom prst="rect">
            <a:avLst/>
          </a:prstGeom>
        </p:spPr>
      </p:pic>
      <p:pic>
        <p:nvPicPr>
          <p:cNvPr id="33" name="Picture 32" descr="temp_icon_slide_0_el_30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437786" y="3124200"/>
            <a:ext cx="400050" cy="457200"/>
          </a:xfrm>
          <a:prstGeom prst="rect">
            <a:avLst/>
          </a:prstGeom>
        </p:spPr>
      </p:pic>
      <p:sp>
        <p:nvSpPr>
          <p:cNvPr id="34" name="Oval 33"/>
          <p:cNvSpPr/>
          <p:nvPr/>
        </p:nvSpPr>
        <p:spPr>
          <a:xfrm>
            <a:off x="9447311" y="4191000"/>
            <a:ext cx="76200" cy="76200"/>
          </a:xfrm>
          <a:prstGeom prst="ellipse">
            <a:avLst/>
          </a:prstGeom>
          <a:solidFill>
            <a:srgbClr val="44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Oval 34"/>
          <p:cNvSpPr/>
          <p:nvPr/>
        </p:nvSpPr>
        <p:spPr>
          <a:xfrm>
            <a:off x="9599711" y="4191000"/>
            <a:ext cx="76200" cy="762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Oval 35"/>
          <p:cNvSpPr/>
          <p:nvPr/>
        </p:nvSpPr>
        <p:spPr>
          <a:xfrm>
            <a:off x="9752111" y="4191000"/>
            <a:ext cx="76200" cy="76200"/>
          </a:xfrm>
          <a:prstGeom prst="ellipse">
            <a:avLst/>
          </a:prstGeom>
          <a:solidFill>
            <a:srgbClr val="44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457200" y="6210300"/>
            <a:ext cx="5200650" cy="1905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1429"/>
              </a:lnSpc>
            </a:pPr>
            <a:r>
              <a:rPr sz="1050">
                <a:solidFill>
                  <a:srgbClr val="666666"/>
                </a:solidFill>
                <a:latin typeface="Arial"/>
              </a:rPr>
              <a:t>Daily Internet Usage Analysis by Age Groups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582400" y="6210300"/>
            <a:ext cx="320040" cy="1905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1429"/>
              </a:lnSpc>
            </a:pPr>
            <a:r>
              <a:rPr sz="1050">
                <a:solidFill>
                  <a:srgbClr val="666666"/>
                </a:solidFill>
                <a:latin typeface="Arial"/>
              </a:rPr>
              <a:t>05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523875"/>
            <a:ext cx="6762750" cy="20955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3571"/>
              </a:lnSpc>
            </a:pPr>
            <a:r>
              <a:rPr sz="1050">
                <a:solidFill>
                  <a:srgbClr val="FFFFFF"/>
                </a:solidFill>
                <a:latin typeface="BBH Bartle"/>
              </a:rPr>
              <a:t>Key Questions (KPIs)</a:t>
            </a:r>
          </a:p>
        </p:txBody>
      </p:sp>
      <p:pic>
        <p:nvPicPr>
          <p:cNvPr id="3" name="Picture 2" descr="temp_slide_0_el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6150" y="171450"/>
            <a:ext cx="914400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613594"/>
            <a:ext cx="11895534" cy="439935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93500"/>
              </a:lnSpc>
            </a:pPr>
            <a:r>
              <a:rPr sz="3150" b="1">
                <a:solidFill>
                  <a:srgbClr val="FFFFFF"/>
                </a:solidFill>
                <a:latin typeface="Segoe UI"/>
              </a:rPr>
              <a:t>Key questions (KPIs)</a:t>
            </a:r>
          </a:p>
        </p:txBody>
      </p:sp>
      <p:pic>
        <p:nvPicPr>
          <p:cNvPr id="5" name="Picture 4" descr="temp_slide_0_el_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2072580"/>
            <a:ext cx="876300" cy="876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2358330"/>
            <a:ext cx="8839200" cy="273843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16875"/>
              </a:lnSpc>
            </a:pPr>
            <a:r>
              <a:rPr sz="1350">
                <a:solidFill>
                  <a:srgbClr val="E0E0E0"/>
                </a:solidFill>
                <a:latin typeface="Arial"/>
              </a:rPr>
              <a:t>How does total daily screen time differ across age groups?</a:t>
            </a:r>
          </a:p>
        </p:txBody>
      </p:sp>
      <p:pic>
        <p:nvPicPr>
          <p:cNvPr id="7" name="Picture 6" descr="temp_slide_0_el_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" y="2567880"/>
            <a:ext cx="876300" cy="876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4400" y="2853630"/>
            <a:ext cx="5490567" cy="509587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16875"/>
              </a:lnSpc>
            </a:pPr>
            <a:r>
              <a:rPr sz="1350">
                <a:solidFill>
                  <a:srgbClr val="E0E0E0"/>
                </a:solidFill>
                <a:latin typeface="Arial"/>
              </a:rPr>
              <a:t>Which age groups spend more time on: Social media / Work-study / Entertainment?</a:t>
            </a:r>
          </a:p>
        </p:txBody>
      </p:sp>
      <p:pic>
        <p:nvPicPr>
          <p:cNvPr id="9" name="Picture 8" descr="temp_slide_0_el_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50" y="3267967"/>
            <a:ext cx="876300" cy="876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14400" y="3553717"/>
            <a:ext cx="10115550" cy="273843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16875"/>
              </a:lnSpc>
            </a:pPr>
            <a:r>
              <a:rPr sz="1350">
                <a:solidFill>
                  <a:srgbClr val="E0E0E0"/>
                </a:solidFill>
                <a:latin typeface="Arial"/>
              </a:rPr>
              <a:t>What is the preferred device (Mobile, Laptop, Tablet) by age group?</a:t>
            </a:r>
          </a:p>
        </p:txBody>
      </p:sp>
      <p:pic>
        <p:nvPicPr>
          <p:cNvPr id="11" name="Picture 10" descr="temp_slide_0_el_9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450" y="3763267"/>
            <a:ext cx="876300" cy="8763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4049017"/>
            <a:ext cx="9067800" cy="273843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16875"/>
              </a:lnSpc>
            </a:pPr>
            <a:r>
              <a:rPr sz="1350">
                <a:solidFill>
                  <a:srgbClr val="E0E0E0"/>
                </a:solidFill>
                <a:latin typeface="Arial"/>
              </a:rPr>
              <a:t>How does internet type (WiFi vs Mobile Data) vary with age?</a:t>
            </a:r>
          </a:p>
        </p:txBody>
      </p:sp>
      <p:pic>
        <p:nvPicPr>
          <p:cNvPr id="13" name="Picture 12" descr="temp_slide_0_el_1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450" y="4258567"/>
            <a:ext cx="876300" cy="8763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14400" y="4544317"/>
            <a:ext cx="5490567" cy="509587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16875"/>
              </a:lnSpc>
            </a:pPr>
            <a:r>
              <a:rPr sz="1350">
                <a:solidFill>
                  <a:srgbClr val="E0E0E0"/>
                </a:solidFill>
                <a:latin typeface="Arial"/>
              </a:rPr>
              <a:t>Are younger users more dependent on mobile data compared to older users?</a:t>
            </a:r>
          </a:p>
        </p:txBody>
      </p:sp>
      <p:pic>
        <p:nvPicPr>
          <p:cNvPr id="15" name="Picture 14" descr="temp_slide_0_el_13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450" y="4958655"/>
            <a:ext cx="876300" cy="8763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14400" y="5244405"/>
            <a:ext cx="10668000" cy="273843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16875"/>
              </a:lnSpc>
            </a:pPr>
            <a:r>
              <a:rPr sz="1350">
                <a:solidFill>
                  <a:srgbClr val="E0E0E0"/>
                </a:solidFill>
                <a:latin typeface="Arial"/>
              </a:rPr>
              <a:t>Which age group contributes the highest overall internet consumption?</a:t>
            </a:r>
          </a:p>
        </p:txBody>
      </p:sp>
      <p:pic>
        <p:nvPicPr>
          <p:cNvPr id="17" name="Picture 16" descr="temp_slide_0_el_15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5433" y="1528762"/>
            <a:ext cx="3238500" cy="11620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31533" y="1976437"/>
            <a:ext cx="4686300" cy="2667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ctr">
              <a:lnSpc>
                <a:spcPct val="119000"/>
              </a:lnSpc>
            </a:pPr>
            <a:r>
              <a:rPr sz="1500" b="1">
                <a:solidFill>
                  <a:srgbClr val="FFFFFF"/>
                </a:solidFill>
                <a:latin typeface="Segoe UI"/>
              </a:rPr>
              <a:t>Age Group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365158" y="2395537"/>
            <a:ext cx="19050" cy="152400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0" name="Picture 19" descr="temp_icon_slide_0_el_1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17533" y="2490787"/>
            <a:ext cx="114300" cy="114300"/>
          </a:xfrm>
          <a:prstGeom prst="rect">
            <a:avLst/>
          </a:prstGeom>
        </p:spPr>
      </p:pic>
      <p:pic>
        <p:nvPicPr>
          <p:cNvPr id="21" name="Picture 20" descr="temp_slide_0_el_19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64933" y="2271712"/>
            <a:ext cx="3619500" cy="2428875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8088808" y="2795587"/>
            <a:ext cx="2571750" cy="3524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23" name="Connector 22"/>
          <p:cNvCxnSpPr/>
          <p:nvPr/>
        </p:nvCxnSpPr>
        <p:spPr>
          <a:xfrm>
            <a:off x="8088808" y="3148012"/>
            <a:ext cx="2571750" cy="0"/>
          </a:xfrm>
          <a:prstGeom prst="line">
            <a:avLst/>
          </a:prstGeom>
          <a:ln w="9525">
            <a:solidFill>
              <a:srgbClr val="33333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802933" y="2795587"/>
            <a:ext cx="5143500" cy="352425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ctr">
              <a:lnSpc>
                <a:spcPct val="132222"/>
              </a:lnSpc>
              <a:defRPr sz="1350" b="1">
                <a:solidFill>
                  <a:srgbClr val="FFFFFF"/>
                </a:solidFill>
                <a:latin typeface="Segoe UI"/>
              </a:defRPr>
            </a:pPr>
            <a:r>
              <a:t>Analysis Dimensions</a:t>
            </a:r>
          </a:p>
        </p:txBody>
      </p:sp>
      <p:cxnSp>
        <p:nvCxnSpPr>
          <p:cNvPr id="25" name="Connector 24"/>
          <p:cNvCxnSpPr/>
          <p:nvPr/>
        </p:nvCxnSpPr>
        <p:spPr>
          <a:xfrm>
            <a:off x="8088808" y="3148012"/>
            <a:ext cx="2571750" cy="0"/>
          </a:xfrm>
          <a:prstGeom prst="line">
            <a:avLst/>
          </a:prstGeom>
          <a:ln w="9525">
            <a:solidFill>
              <a:srgbClr val="33333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temp_slide_0_el_21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03058" y="3052762"/>
            <a:ext cx="1800225" cy="93345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474446" y="3338512"/>
            <a:ext cx="2457450" cy="361950"/>
          </a:xfrm>
          <a:prstGeom prst="rect">
            <a:avLst/>
          </a:prstGeom>
          <a:noFill/>
        </p:spPr>
        <p:txBody>
          <a:bodyPr wrap="square" lIns="0" rIns="0" tIns="0" bIns="0" anchor="ctr">
            <a:spAutoFit/>
          </a:bodyPr>
          <a:lstStyle/>
          <a:p>
            <a:pPr algn="ctr">
              <a:lnSpc>
                <a:spcPct val="121429"/>
              </a:lnSpc>
              <a:defRPr sz="1050">
                <a:solidFill>
                  <a:srgbClr val="B0B0B0"/>
                </a:solidFill>
                <a:latin typeface="Arial"/>
              </a:defRPr>
            </a:pPr>
            <a:r>
              <a:t>Activities</a:t>
            </a:r>
          </a:p>
        </p:txBody>
      </p:sp>
      <p:cxnSp>
        <p:nvCxnSpPr>
          <p:cNvPr id="28" name="Connector 27"/>
          <p:cNvCxnSpPr/>
          <p:nvPr/>
        </p:nvCxnSpPr>
        <p:spPr>
          <a:xfrm>
            <a:off x="8088808" y="3700462"/>
            <a:ext cx="1228725" cy="0"/>
          </a:xfrm>
          <a:prstGeom prst="line">
            <a:avLst/>
          </a:prstGeom>
          <a:ln w="9525">
            <a:solidFill>
              <a:srgbClr val="33333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temp_slide_0_el_22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6083" y="3052762"/>
            <a:ext cx="1800225" cy="93345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817471" y="3338512"/>
            <a:ext cx="2457450" cy="361950"/>
          </a:xfrm>
          <a:prstGeom prst="rect">
            <a:avLst/>
          </a:prstGeom>
          <a:noFill/>
        </p:spPr>
        <p:txBody>
          <a:bodyPr wrap="square" lIns="0" rIns="0" tIns="0" bIns="0" anchor="ctr">
            <a:spAutoFit/>
          </a:bodyPr>
          <a:lstStyle/>
          <a:p>
            <a:pPr algn="ctr">
              <a:lnSpc>
                <a:spcPct val="121429"/>
              </a:lnSpc>
              <a:defRPr sz="1050">
                <a:solidFill>
                  <a:srgbClr val="B0B0B0"/>
                </a:solidFill>
                <a:latin typeface="Arial"/>
              </a:defRPr>
            </a:pPr>
            <a:r>
              <a:t>Intensity</a:t>
            </a:r>
          </a:p>
        </p:txBody>
      </p:sp>
      <p:cxnSp>
        <p:nvCxnSpPr>
          <p:cNvPr id="31" name="Connector 30"/>
          <p:cNvCxnSpPr/>
          <p:nvPr/>
        </p:nvCxnSpPr>
        <p:spPr>
          <a:xfrm>
            <a:off x="9431833" y="3700462"/>
            <a:ext cx="1228725" cy="0"/>
          </a:xfrm>
          <a:prstGeom prst="line">
            <a:avLst/>
          </a:prstGeom>
          <a:ln w="9525">
            <a:solidFill>
              <a:srgbClr val="33333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temp_slide_0_el_23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03058" y="3529012"/>
            <a:ext cx="1800225" cy="93345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474446" y="3814762"/>
            <a:ext cx="2457450" cy="361950"/>
          </a:xfrm>
          <a:prstGeom prst="rect">
            <a:avLst/>
          </a:prstGeom>
          <a:noFill/>
        </p:spPr>
        <p:txBody>
          <a:bodyPr wrap="square" lIns="0" rIns="0" tIns="0" bIns="0" anchor="ctr">
            <a:spAutoFit/>
          </a:bodyPr>
          <a:lstStyle/>
          <a:p>
            <a:pPr algn="ctr">
              <a:lnSpc>
                <a:spcPct val="121429"/>
              </a:lnSpc>
              <a:defRPr sz="1050">
                <a:solidFill>
                  <a:srgbClr val="B0B0B0"/>
                </a:solidFill>
                <a:latin typeface="Arial"/>
              </a:defRPr>
            </a:pPr>
            <a:r>
              <a:t>Device</a:t>
            </a:r>
          </a:p>
        </p:txBody>
      </p:sp>
      <p:cxnSp>
        <p:nvCxnSpPr>
          <p:cNvPr id="34" name="Connector 33"/>
          <p:cNvCxnSpPr/>
          <p:nvPr/>
        </p:nvCxnSpPr>
        <p:spPr>
          <a:xfrm>
            <a:off x="8088808" y="4176712"/>
            <a:ext cx="1228725" cy="0"/>
          </a:xfrm>
          <a:prstGeom prst="line">
            <a:avLst/>
          </a:prstGeom>
          <a:ln w="9525">
            <a:solidFill>
              <a:srgbClr val="33333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temp_slide_0_el_24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46083" y="3529012"/>
            <a:ext cx="1800225" cy="93345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8817471" y="3814762"/>
            <a:ext cx="2457450" cy="361950"/>
          </a:xfrm>
          <a:prstGeom prst="rect">
            <a:avLst/>
          </a:prstGeom>
          <a:noFill/>
        </p:spPr>
        <p:txBody>
          <a:bodyPr wrap="square" lIns="0" rIns="0" tIns="0" bIns="0" anchor="ctr">
            <a:spAutoFit/>
          </a:bodyPr>
          <a:lstStyle/>
          <a:p>
            <a:pPr algn="ctr">
              <a:lnSpc>
                <a:spcPct val="121429"/>
              </a:lnSpc>
              <a:defRPr sz="1050">
                <a:solidFill>
                  <a:srgbClr val="B0B0B0"/>
                </a:solidFill>
                <a:latin typeface="Arial"/>
              </a:defRPr>
            </a:pPr>
            <a:r>
              <a:t>Connectivity</a:t>
            </a:r>
          </a:p>
        </p:txBody>
      </p:sp>
      <p:cxnSp>
        <p:nvCxnSpPr>
          <p:cNvPr id="37" name="Connector 36"/>
          <p:cNvCxnSpPr/>
          <p:nvPr/>
        </p:nvCxnSpPr>
        <p:spPr>
          <a:xfrm>
            <a:off x="9431833" y="4176712"/>
            <a:ext cx="1228725" cy="0"/>
          </a:xfrm>
          <a:prstGeom prst="line">
            <a:avLst/>
          </a:prstGeom>
          <a:ln w="9525">
            <a:solidFill>
              <a:srgbClr val="33333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9365158" y="4405312"/>
            <a:ext cx="19050" cy="152400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9" name="Picture 38" descr="temp_icon_slide_0_el_2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17533" y="4500562"/>
            <a:ext cx="114300" cy="114300"/>
          </a:xfrm>
          <a:prstGeom prst="rect">
            <a:avLst/>
          </a:prstGeom>
        </p:spPr>
      </p:pic>
      <p:pic>
        <p:nvPicPr>
          <p:cNvPr id="40" name="Picture 39" descr="temp_slide_0_el_27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55433" y="4281487"/>
            <a:ext cx="3238500" cy="135255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7031533" y="4729162"/>
            <a:ext cx="4686300" cy="2667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ctr">
              <a:lnSpc>
                <a:spcPct val="119000"/>
              </a:lnSpc>
            </a:pPr>
            <a:r>
              <a:rPr sz="1500" b="1">
                <a:solidFill>
                  <a:srgbClr val="FFFFFF"/>
                </a:solidFill>
                <a:latin typeface="Segoe UI"/>
              </a:rPr>
              <a:t>Business Actions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031533" y="5033962"/>
            <a:ext cx="4686300" cy="1524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ctr">
              <a:lnSpc>
                <a:spcPct val="113333"/>
              </a:lnSpc>
            </a:pPr>
            <a:r>
              <a:rPr sz="900">
                <a:solidFill>
                  <a:srgbClr val="CCCCCC"/>
                </a:solidFill>
                <a:latin typeface="Arial"/>
              </a:rPr>
              <a:t>Optimization &amp; Targeting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57200" y="6210300"/>
            <a:ext cx="5200650" cy="1905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1429"/>
              </a:lnSpc>
            </a:pPr>
            <a:r>
              <a:rPr sz="1050">
                <a:solidFill>
                  <a:srgbClr val="666666"/>
                </a:solidFill>
                <a:latin typeface="Arial"/>
              </a:rPr>
              <a:t>Daily Internet Usage Analysis by Age Groups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582400" y="6210300"/>
            <a:ext cx="320040" cy="1905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1429"/>
              </a:lnSpc>
            </a:pPr>
            <a:r>
              <a:rPr sz="1050">
                <a:solidFill>
                  <a:srgbClr val="666666"/>
                </a:solidFill>
                <a:latin typeface="Arial"/>
              </a:rPr>
              <a:t>06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523875"/>
            <a:ext cx="5707558" cy="20955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3571"/>
              </a:lnSpc>
            </a:pPr>
            <a:r>
              <a:rPr sz="1050">
                <a:solidFill>
                  <a:srgbClr val="FFFFFF"/>
                </a:solidFill>
                <a:latin typeface="BBH Bartle"/>
              </a:rPr>
              <a:t>Method &amp; Process</a:t>
            </a:r>
          </a:p>
        </p:txBody>
      </p:sp>
      <p:pic>
        <p:nvPicPr>
          <p:cNvPr id="3" name="Picture 2" descr="temp_slide_0_el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6150" y="171450"/>
            <a:ext cx="914400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2559397"/>
            <a:ext cx="7859612" cy="439935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93500"/>
              </a:lnSpc>
            </a:pPr>
            <a:r>
              <a:rPr sz="3150" b="1">
                <a:solidFill>
                  <a:srgbClr val="FFFFFF"/>
                </a:solidFill>
                <a:latin typeface="Segoe UI"/>
              </a:rPr>
              <a:t>Method (Excel)</a:t>
            </a:r>
          </a:p>
        </p:txBody>
      </p:sp>
      <p:pic>
        <p:nvPicPr>
          <p:cNvPr id="5" name="Picture 4" descr="temp_slide_0_el_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3018383"/>
            <a:ext cx="4501306" cy="1870620"/>
          </a:xfrm>
          <a:prstGeom prst="rect">
            <a:avLst/>
          </a:prstGeom>
        </p:spPr>
      </p:pic>
      <p:pic>
        <p:nvPicPr>
          <p:cNvPr id="6" name="Picture 5" descr="temp_slide_0_el_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" y="2913608"/>
            <a:ext cx="952500" cy="952500"/>
          </a:xfrm>
          <a:prstGeom prst="rect">
            <a:avLst/>
          </a:prstGeom>
        </p:spPr>
      </p:pic>
      <p:pic>
        <p:nvPicPr>
          <p:cNvPr id="7" name="Picture 6" descr="temp_icon_slide_0_el_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12" y="3323183"/>
            <a:ext cx="123825" cy="1333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5325" y="3542258"/>
            <a:ext cx="3453556" cy="82287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6000"/>
              </a:lnSpc>
            </a:pPr>
            <a:r>
              <a:rPr sz="1350">
                <a:solidFill>
                  <a:srgbClr val="B0B0B0"/>
                </a:solidFill>
                <a:latin typeface="Arial"/>
              </a:rPr>
              <a:t>Comprehensive Microsoft Excel project with data processing, cleaning, and visualization to showcase insights via a dashboard</a:t>
            </a:r>
          </a:p>
        </p:txBody>
      </p:sp>
      <p:pic>
        <p:nvPicPr>
          <p:cNvPr id="9" name="Picture 8" descr="temp_slide_0_el_7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331" y="1466850"/>
            <a:ext cx="57150" cy="4229100"/>
          </a:xfrm>
          <a:prstGeom prst="rect">
            <a:avLst/>
          </a:prstGeom>
        </p:spPr>
      </p:pic>
      <p:pic>
        <p:nvPicPr>
          <p:cNvPr id="10" name="Picture 9" descr="temp_slide_0_el_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5656" y="1757362"/>
            <a:ext cx="1009650" cy="1009650"/>
          </a:xfrm>
          <a:prstGeom prst="rect">
            <a:avLst/>
          </a:prstGeom>
        </p:spPr>
      </p:pic>
      <p:pic>
        <p:nvPicPr>
          <p:cNvPr id="11" name="Picture 10" descr="temp_icon_slide_0_el_9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756" y="2185987"/>
            <a:ext cx="171450" cy="152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44356" y="2081212"/>
            <a:ext cx="11380886" cy="314325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7500"/>
              </a:lnSpc>
            </a:pPr>
            <a:r>
              <a:rPr sz="1650" b="1">
                <a:solidFill>
                  <a:srgbClr val="FFFFFF"/>
                </a:solidFill>
                <a:latin typeface="Segoe UI"/>
              </a:rPr>
              <a:t>Data Preparation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15806" y="2509837"/>
            <a:ext cx="6096000" cy="20955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16875"/>
              </a:lnSpc>
            </a:pPr>
            <a:r>
              <a:rPr sz="1200">
                <a:solidFill>
                  <a:srgbClr val="B0B0B0"/>
                </a:solidFill>
                <a:latin typeface="Arial"/>
              </a:rPr>
              <a:t>Verify data for missing values and anomalies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15806" y="2795587"/>
            <a:ext cx="6191250" cy="20955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16875"/>
              </a:lnSpc>
            </a:pPr>
            <a:r>
              <a:rPr sz="1200">
                <a:solidFill>
                  <a:srgbClr val="B0B0B0"/>
                </a:solidFill>
                <a:latin typeface="Arial"/>
              </a:rPr>
              <a:t>Ensure consistency (data type, format, values)</a:t>
            </a:r>
          </a:p>
        </p:txBody>
      </p:sp>
      <p:pic>
        <p:nvPicPr>
          <p:cNvPr id="15" name="Picture 14" descr="temp_slide_0_el_13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5656" y="3100387"/>
            <a:ext cx="1009650" cy="1009650"/>
          </a:xfrm>
          <a:prstGeom prst="rect">
            <a:avLst/>
          </a:prstGeom>
        </p:spPr>
      </p:pic>
      <p:pic>
        <p:nvPicPr>
          <p:cNvPr id="16" name="Picture 15" descr="temp_icon_slide_0_el_14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44281" y="3529012"/>
            <a:ext cx="152400" cy="152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044356" y="3424237"/>
            <a:ext cx="11380886" cy="314325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7500"/>
              </a:lnSpc>
            </a:pPr>
            <a:r>
              <a:rPr sz="1650" b="1">
                <a:solidFill>
                  <a:srgbClr val="FFFFFF"/>
                </a:solidFill>
                <a:latin typeface="Segoe UI"/>
              </a:rPr>
              <a:t>Analysis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15806" y="3852862"/>
            <a:ext cx="6324600" cy="20955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16875"/>
              </a:lnSpc>
            </a:pPr>
            <a:r>
              <a:rPr sz="1200">
                <a:solidFill>
                  <a:srgbClr val="B0B0B0"/>
                </a:solidFill>
                <a:latin typeface="Arial"/>
              </a:rPr>
              <a:t>Create pivot tables aligned to the KPI questions</a:t>
            </a:r>
          </a:p>
          <a:p>
            <a:pPr algn="l">
              <a:lnSpc>
                <a:spcPct val="116875"/>
              </a:lnSpc>
            </a:pPr>
          </a:p>
        </p:txBody>
      </p:sp>
      <p:pic>
        <p:nvPicPr>
          <p:cNvPr id="19" name="Picture 18" descr="temp_slide_0_el_17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15656" y="4157662"/>
            <a:ext cx="1009650" cy="1009650"/>
          </a:xfrm>
          <a:prstGeom prst="rect">
            <a:avLst/>
          </a:prstGeom>
        </p:spPr>
      </p:pic>
      <p:pic>
        <p:nvPicPr>
          <p:cNvPr id="20" name="Picture 19" descr="temp_icon_slide_0_el_1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34756" y="4586287"/>
            <a:ext cx="171450" cy="1524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044356" y="4481512"/>
            <a:ext cx="2095500" cy="314325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7500"/>
              </a:lnSpc>
            </a:pPr>
            <a:r>
              <a:rPr sz="1650" b="1">
                <a:solidFill>
                  <a:srgbClr val="FFFFFF"/>
                </a:solidFill>
                <a:latin typeface="Segoe UI"/>
              </a:rPr>
              <a:t>Dashboard</a:t>
            </a:r>
          </a:p>
        </p:txBody>
      </p:sp>
      <p:pic>
        <p:nvPicPr>
          <p:cNvPr id="22" name="Picture 21" descr="temp_slide_0_el_20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58756" y="4219575"/>
            <a:ext cx="2632769" cy="8382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215806" y="4910137"/>
            <a:ext cx="10172700" cy="20955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16875"/>
              </a:lnSpc>
            </a:pPr>
            <a:r>
              <a:rPr sz="1200">
                <a:solidFill>
                  <a:srgbClr val="B0B0B0"/>
                </a:solidFill>
                <a:latin typeface="Arial"/>
              </a:rPr>
              <a:t>Merge pivot tables into one dashboard and add slicers for dynamic analysis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7200" y="6210300"/>
            <a:ext cx="5200650" cy="1905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1429"/>
              </a:lnSpc>
            </a:pPr>
            <a:r>
              <a:rPr sz="1050">
                <a:solidFill>
                  <a:srgbClr val="666666"/>
                </a:solidFill>
                <a:latin typeface="Arial"/>
              </a:rPr>
              <a:t>Daily Internet Usage Analysis by Age Groups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582400" y="6210300"/>
            <a:ext cx="320040" cy="1905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1429"/>
              </a:lnSpc>
            </a:pPr>
            <a:r>
              <a:rPr sz="1050">
                <a:solidFill>
                  <a:srgbClr val="666666"/>
                </a:solidFill>
                <a:latin typeface="Arial"/>
              </a:rPr>
              <a:t>07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523875"/>
            <a:ext cx="11797902" cy="20955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3571"/>
              </a:lnSpc>
            </a:pPr>
            <a:r>
              <a:rPr sz="1050">
                <a:solidFill>
                  <a:srgbClr val="FFFFFF"/>
                </a:solidFill>
                <a:latin typeface="BBH Bartle"/>
              </a:rPr>
              <a:t>Activities &amp; Screen Time Insights</a:t>
            </a:r>
          </a:p>
        </p:txBody>
      </p:sp>
      <p:pic>
        <p:nvPicPr>
          <p:cNvPr id="3" name="Picture 2" descr="temp_slide_0_el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6150" y="171450"/>
            <a:ext cx="914400" cy="914400"/>
          </a:xfrm>
          <a:prstGeom prst="rect">
            <a:avLst/>
          </a:prstGeom>
        </p:spPr>
      </p:pic>
      <p:pic>
        <p:nvPicPr>
          <p:cNvPr id="4" name="Picture 3" descr="temp_slide_0_el_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819150"/>
            <a:ext cx="3748980" cy="28253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5325" y="1716285"/>
            <a:ext cx="5402460" cy="2667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19000"/>
              </a:lnSpc>
            </a:pPr>
            <a:r>
              <a:rPr sz="1500" b="1">
                <a:solidFill>
                  <a:srgbClr val="FFFFFF"/>
                </a:solidFill>
                <a:latin typeface="Segoe UI"/>
              </a:rPr>
              <a:t>Work/study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5325" y="2097285"/>
            <a:ext cx="2701230" cy="650081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8125"/>
              </a:lnSpc>
            </a:pPr>
            <a:r>
              <a:rPr sz="1050">
                <a:solidFill>
                  <a:srgbClr val="B0B0B0"/>
                </a:solidFill>
                <a:latin typeface="Arial"/>
              </a:rPr>
              <a:t>Work/study hours remain relatively consistent across all age groups (~4 hours/day).</a:t>
            </a:r>
          </a:p>
        </p:txBody>
      </p:sp>
      <p:pic>
        <p:nvPicPr>
          <p:cNvPr id="7" name="Picture 6" descr="temp_slide_0_el_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7530" y="819150"/>
            <a:ext cx="3749129" cy="28253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01405" y="1824632"/>
            <a:ext cx="5402758" cy="2667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19000"/>
              </a:lnSpc>
            </a:pPr>
            <a:r>
              <a:rPr sz="1500" b="1">
                <a:solidFill>
                  <a:srgbClr val="FFFFFF"/>
                </a:solidFill>
                <a:latin typeface="Segoe UI"/>
              </a:rPr>
              <a:t>Social media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01405" y="2205632"/>
            <a:ext cx="2701379" cy="433387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8125"/>
              </a:lnSpc>
            </a:pPr>
            <a:r>
              <a:rPr sz="1050">
                <a:solidFill>
                  <a:srgbClr val="B0B0B0"/>
                </a:solidFill>
                <a:latin typeface="Arial"/>
              </a:rPr>
              <a:t>Slightly higher among younger groups (13–25) than older users.</a:t>
            </a:r>
          </a:p>
        </p:txBody>
      </p:sp>
      <p:pic>
        <p:nvPicPr>
          <p:cNvPr id="10" name="Picture 9" descr="temp_slide_0_el_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50" y="3301603"/>
            <a:ext cx="3748980" cy="304204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95325" y="4523779"/>
            <a:ext cx="5402460" cy="2667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19000"/>
              </a:lnSpc>
            </a:pPr>
            <a:r>
              <a:rPr sz="1500" b="1">
                <a:solidFill>
                  <a:srgbClr val="FFFFFF"/>
                </a:solidFill>
                <a:latin typeface="Segoe UI"/>
              </a:rPr>
              <a:t>Entertainment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5325" y="4904779"/>
            <a:ext cx="5402460" cy="216693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8125"/>
              </a:lnSpc>
            </a:pPr>
            <a:r>
              <a:rPr sz="1050">
                <a:solidFill>
                  <a:srgbClr val="B0B0B0"/>
                </a:solidFill>
                <a:latin typeface="Arial"/>
              </a:rPr>
              <a:t>Gradual decline for 60+ users.</a:t>
            </a:r>
          </a:p>
        </p:txBody>
      </p:sp>
      <p:pic>
        <p:nvPicPr>
          <p:cNvPr id="13" name="Picture 12" descr="temp_slide_0_el_1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7530" y="3301603"/>
            <a:ext cx="3749129" cy="304204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101405" y="4198739"/>
            <a:ext cx="5402758" cy="2667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19000"/>
              </a:lnSpc>
            </a:pPr>
            <a:r>
              <a:rPr sz="1500" b="1">
                <a:solidFill>
                  <a:srgbClr val="FFFFFF"/>
                </a:solidFill>
                <a:latin typeface="Segoe UI"/>
              </a:rPr>
              <a:t>Total screen time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01405" y="4579739"/>
            <a:ext cx="2701379" cy="866775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8125"/>
              </a:lnSpc>
            </a:pPr>
            <a:r>
              <a:rPr sz="1050">
                <a:solidFill>
                  <a:srgbClr val="B0B0B0"/>
                </a:solidFill>
                <a:latin typeface="Arial"/>
              </a:rPr>
              <a:t>Working-age groups (26–45) show balanced work + entertainment. (36–45) records the highest average total screen time (combined work and entertainment).</a:t>
            </a:r>
          </a:p>
        </p:txBody>
      </p:sp>
      <p:pic>
        <p:nvPicPr>
          <p:cNvPr id="16" name="Picture 15" descr="temp_slide_0_el_14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9959" y="819150"/>
            <a:ext cx="4960590" cy="5524500"/>
          </a:xfrm>
          <a:prstGeom prst="rect">
            <a:avLst/>
          </a:prstGeom>
        </p:spPr>
      </p:pic>
      <p:pic>
        <p:nvPicPr>
          <p:cNvPr id="17" name="Picture 16" descr="temp_slide_0_el_15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8930" y="1200150"/>
            <a:ext cx="4762500" cy="47625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57200" y="6210300"/>
            <a:ext cx="5200650" cy="1905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1429"/>
              </a:lnSpc>
            </a:pPr>
            <a:r>
              <a:rPr sz="1050">
                <a:solidFill>
                  <a:srgbClr val="666666"/>
                </a:solidFill>
                <a:latin typeface="Arial"/>
              </a:rPr>
              <a:t>Daily Internet Usage Analysis by Age Groups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582400" y="6210300"/>
            <a:ext cx="320040" cy="1905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1429"/>
              </a:lnSpc>
            </a:pPr>
            <a:r>
              <a:rPr sz="1050">
                <a:solidFill>
                  <a:srgbClr val="666666"/>
                </a:solidFill>
                <a:latin typeface="Arial"/>
              </a:rPr>
              <a:t>08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523875"/>
            <a:ext cx="8789788" cy="20955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3571"/>
              </a:lnSpc>
            </a:pPr>
            <a:r>
              <a:rPr sz="1050">
                <a:solidFill>
                  <a:srgbClr val="FFFFFF"/>
                </a:solidFill>
                <a:latin typeface="BBH Bartle"/>
              </a:rPr>
              <a:t>Usage Intensity Insights</a:t>
            </a:r>
          </a:p>
        </p:txBody>
      </p:sp>
      <p:pic>
        <p:nvPicPr>
          <p:cNvPr id="3" name="Picture 2" descr="temp_slide_0_el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6150" y="171450"/>
            <a:ext cx="914400" cy="914400"/>
          </a:xfrm>
          <a:prstGeom prst="rect">
            <a:avLst/>
          </a:prstGeom>
        </p:spPr>
      </p:pic>
      <p:pic>
        <p:nvPicPr>
          <p:cNvPr id="4" name="Picture 3" descr="temp_slide_0_el_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1228725"/>
            <a:ext cx="4127450" cy="4857750"/>
          </a:xfrm>
          <a:prstGeom prst="rect">
            <a:avLst/>
          </a:prstGeom>
        </p:spPr>
      </p:pic>
      <p:pic>
        <p:nvPicPr>
          <p:cNvPr id="5" name="Picture 4" descr="temp_slide_0_el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75" y="1504950"/>
            <a:ext cx="3575000" cy="762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71525" y="1828800"/>
            <a:ext cx="457200" cy="45720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temp_icon_slide_0_el_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875" y="1962150"/>
            <a:ext cx="190500" cy="190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1525" y="2438400"/>
            <a:ext cx="5854600" cy="3048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13333"/>
              </a:lnSpc>
            </a:pPr>
            <a:r>
              <a:rPr sz="1800" b="1">
                <a:solidFill>
                  <a:srgbClr val="FFFFFF"/>
                </a:solidFill>
                <a:latin typeface="Segoe UI"/>
              </a:rPr>
              <a:t>Light Users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1525" y="2971800"/>
            <a:ext cx="2927300" cy="74295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8125"/>
              </a:lnSpc>
            </a:pPr>
            <a:r>
              <a:rPr sz="1200">
                <a:solidFill>
                  <a:srgbClr val="B0B0B0"/>
                </a:solidFill>
                <a:latin typeface="Arial"/>
              </a:rPr>
              <a:t>Comparatively higher among younger (13–18) and older (60+) users, reflecting lower sustained engagement.</a:t>
            </a:r>
          </a:p>
        </p:txBody>
      </p:sp>
      <p:sp>
        <p:nvSpPr>
          <p:cNvPr id="10" name="Rectangle 9"/>
          <p:cNvSpPr/>
          <p:nvPr/>
        </p:nvSpPr>
        <p:spPr>
          <a:xfrm>
            <a:off x="771525" y="4714875"/>
            <a:ext cx="2927300" cy="7715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11" name="Connector 10"/>
          <p:cNvCxnSpPr/>
          <p:nvPr/>
        </p:nvCxnSpPr>
        <p:spPr>
          <a:xfrm>
            <a:off x="771525" y="4714875"/>
            <a:ext cx="2927300" cy="0"/>
          </a:xfrm>
          <a:prstGeom prst="line">
            <a:avLst/>
          </a:prstGeom>
          <a:ln w="9525">
            <a:solidFill>
              <a:srgbClr val="33333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71525" y="5010150"/>
            <a:ext cx="1775518" cy="13335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13333"/>
              </a:lnSpc>
            </a:pPr>
            <a:r>
              <a:rPr sz="900" b="1">
                <a:solidFill>
                  <a:srgbClr val="666666"/>
                </a:solidFill>
                <a:latin typeface="Arial"/>
              </a:rPr>
              <a:t>Key Segment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1525" y="5219700"/>
            <a:ext cx="5854600" cy="2667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2222"/>
              </a:lnSpc>
            </a:pPr>
            <a:r>
              <a:rPr sz="1350">
                <a:solidFill>
                  <a:srgbClr val="FFFFFF"/>
                </a:solidFill>
                <a:latin typeface="Arial"/>
              </a:rPr>
              <a:t>13–18 &amp; 60+</a:t>
            </a:r>
          </a:p>
        </p:txBody>
      </p:sp>
      <p:pic>
        <p:nvPicPr>
          <p:cNvPr id="14" name="Picture 13" descr="temp_slide_0_el_1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2200" y="1228725"/>
            <a:ext cx="4127450" cy="4857750"/>
          </a:xfrm>
          <a:prstGeom prst="rect">
            <a:avLst/>
          </a:prstGeom>
        </p:spPr>
      </p:pic>
      <p:pic>
        <p:nvPicPr>
          <p:cNvPr id="15" name="Picture 14" descr="temp_slide_0_el_1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8425" y="1504950"/>
            <a:ext cx="3575000" cy="7620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4632275" y="1828800"/>
            <a:ext cx="457200" cy="45720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7" name="Picture 16" descr="temp_icon_slide_0_el_14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1812" y="1962150"/>
            <a:ext cx="238125" cy="1905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632275" y="2438400"/>
            <a:ext cx="5854600" cy="3048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13333"/>
              </a:lnSpc>
            </a:pPr>
            <a:r>
              <a:rPr sz="1800" b="1">
                <a:solidFill>
                  <a:srgbClr val="FFFFFF"/>
                </a:solidFill>
                <a:latin typeface="Segoe UI"/>
              </a:rPr>
              <a:t>Moderate Users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32275" y="2971800"/>
            <a:ext cx="2927300" cy="4953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8125"/>
              </a:lnSpc>
            </a:pPr>
            <a:r>
              <a:rPr sz="1200">
                <a:solidFill>
                  <a:srgbClr val="B0B0B0"/>
                </a:solidFill>
                <a:latin typeface="Arial"/>
              </a:rPr>
              <a:t>Largest segment across all age groups (balanced usage patterns).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632275" y="4714875"/>
            <a:ext cx="2927300" cy="7715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21" name="Connector 20"/>
          <p:cNvCxnSpPr/>
          <p:nvPr/>
        </p:nvCxnSpPr>
        <p:spPr>
          <a:xfrm>
            <a:off x="4632275" y="4714875"/>
            <a:ext cx="2927300" cy="0"/>
          </a:xfrm>
          <a:prstGeom prst="line">
            <a:avLst/>
          </a:prstGeom>
          <a:ln w="9525">
            <a:solidFill>
              <a:srgbClr val="33333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32275" y="5010150"/>
            <a:ext cx="1775518" cy="13335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13333"/>
              </a:lnSpc>
            </a:pPr>
            <a:r>
              <a:rPr sz="900" b="1">
                <a:solidFill>
                  <a:srgbClr val="666666"/>
                </a:solidFill>
                <a:latin typeface="Arial"/>
              </a:rPr>
              <a:t>Key Segment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32275" y="5219700"/>
            <a:ext cx="5854600" cy="2667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2222"/>
              </a:lnSpc>
            </a:pPr>
            <a:r>
              <a:rPr sz="1350">
                <a:solidFill>
                  <a:srgbClr val="FFFFFF"/>
                </a:solidFill>
                <a:latin typeface="Arial"/>
              </a:rPr>
              <a:t>All Age Groups</a:t>
            </a:r>
          </a:p>
        </p:txBody>
      </p:sp>
      <p:pic>
        <p:nvPicPr>
          <p:cNvPr id="24" name="Picture 23" descr="temp_slide_0_el_2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92950" y="1228725"/>
            <a:ext cx="4127450" cy="4857750"/>
          </a:xfrm>
          <a:prstGeom prst="rect">
            <a:avLst/>
          </a:prstGeom>
        </p:spPr>
      </p:pic>
      <p:pic>
        <p:nvPicPr>
          <p:cNvPr id="25" name="Picture 24" descr="temp_slide_0_el_21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69175" y="1504950"/>
            <a:ext cx="3575000" cy="76200"/>
          </a:xfrm>
          <a:prstGeom prst="rect">
            <a:avLst/>
          </a:prstGeom>
        </p:spPr>
      </p:pic>
      <p:sp>
        <p:nvSpPr>
          <p:cNvPr id="26" name="Oval 25"/>
          <p:cNvSpPr/>
          <p:nvPr/>
        </p:nvSpPr>
        <p:spPr>
          <a:xfrm>
            <a:off x="8493025" y="1828800"/>
            <a:ext cx="457200" cy="45720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7" name="Picture 26" descr="temp_icon_slide_0_el_23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35900" y="1962150"/>
            <a:ext cx="171450" cy="1905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493025" y="2438400"/>
            <a:ext cx="5854600" cy="3048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13333"/>
              </a:lnSpc>
            </a:pPr>
            <a:r>
              <a:rPr sz="1800" b="1">
                <a:solidFill>
                  <a:srgbClr val="FFFFFF"/>
                </a:solidFill>
                <a:latin typeface="Segoe UI"/>
              </a:rPr>
              <a:t>Heavy Users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493025" y="2971800"/>
            <a:ext cx="2927300" cy="74295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8125"/>
              </a:lnSpc>
            </a:pPr>
            <a:r>
              <a:rPr sz="1200">
                <a:solidFill>
                  <a:srgbClr val="B0B0B0"/>
                </a:solidFill>
                <a:latin typeface="Arial"/>
              </a:rPr>
              <a:t>More concentrated in (26–45), indicating higher screen dependency among working-age users.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493025" y="4714875"/>
            <a:ext cx="2927300" cy="7715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1" name="Connector 30"/>
          <p:cNvCxnSpPr/>
          <p:nvPr/>
        </p:nvCxnSpPr>
        <p:spPr>
          <a:xfrm>
            <a:off x="8493025" y="4714875"/>
            <a:ext cx="2927300" cy="0"/>
          </a:xfrm>
          <a:prstGeom prst="line">
            <a:avLst/>
          </a:prstGeom>
          <a:ln w="9525">
            <a:solidFill>
              <a:srgbClr val="33333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493025" y="5010150"/>
            <a:ext cx="1775518" cy="13335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13333"/>
              </a:lnSpc>
            </a:pPr>
            <a:r>
              <a:rPr sz="900" b="1">
                <a:solidFill>
                  <a:srgbClr val="666666"/>
                </a:solidFill>
                <a:latin typeface="Arial"/>
              </a:rPr>
              <a:t>Key Segment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493025" y="5219700"/>
            <a:ext cx="5854600" cy="2667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2222"/>
              </a:lnSpc>
            </a:pPr>
            <a:r>
              <a:rPr sz="1350">
                <a:solidFill>
                  <a:srgbClr val="FFFFFF"/>
                </a:solidFill>
                <a:latin typeface="Arial"/>
              </a:rPr>
              <a:t>26–45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57200" y="6210300"/>
            <a:ext cx="5200650" cy="1905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1429"/>
              </a:lnSpc>
            </a:pPr>
            <a:r>
              <a:rPr sz="1050">
                <a:solidFill>
                  <a:srgbClr val="666666"/>
                </a:solidFill>
                <a:latin typeface="Arial"/>
              </a:rPr>
              <a:t>Daily Internet Usage Analysis by Age Groups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582400" y="6210300"/>
            <a:ext cx="320040" cy="1905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1429"/>
              </a:lnSpc>
            </a:pPr>
            <a:r>
              <a:rPr sz="1050">
                <a:solidFill>
                  <a:srgbClr val="666666"/>
                </a:solidFill>
                <a:latin typeface="Arial"/>
              </a:rPr>
              <a:t>09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dokie</dc:creator>
  <cp:keywords/>
  <dc:description>generated using python-pptx</dc:description>
  <cp:lastModifiedBy>dokie</cp:lastModifiedBy>
  <cp:revision>1</cp:revision>
  <dcterms:created xsi:type="dcterms:W3CDTF">2026-02-12T15:19:20Z</dcterms:created>
  <dcterms:modified xsi:type="dcterms:W3CDTF">2026-02-12T15:19:20Z</dcterms:modified>
  <cp:category/>
</cp:coreProperties>
</file>